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  <p:sldId id="260" r:id="rId5"/>
    <p:sldId id="264" r:id="rId6"/>
    <p:sldId id="272" r:id="rId7"/>
    <p:sldId id="266" r:id="rId8"/>
    <p:sldId id="261" r:id="rId9"/>
    <p:sldId id="263" r:id="rId10"/>
    <p:sldId id="271" r:id="rId11"/>
    <p:sldId id="262" r:id="rId12"/>
    <p:sldId id="270" r:id="rId13"/>
    <p:sldId id="273" r:id="rId14"/>
    <p:sldId id="269" r:id="rId15"/>
    <p:sldId id="265" r:id="rId16"/>
    <p:sldId id="267" r:id="rId17"/>
    <p:sldId id="274" r:id="rId18"/>
    <p:sldId id="275" r:id="rId19"/>
    <p:sldId id="26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71" autoAdjust="0"/>
    <p:restoredTop sz="94660"/>
  </p:normalViewPr>
  <p:slideViewPr>
    <p:cSldViewPr snapToGrid="0">
      <p:cViewPr>
        <p:scale>
          <a:sx n="66" d="100"/>
          <a:sy n="66" d="100"/>
        </p:scale>
        <p:origin x="-402" y="-3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38766-3C31-4CC0-9280-27DA81C7222D}" type="datetimeFigureOut">
              <a:rPr lang="en-US" smtClean="0"/>
              <a:t>12/1/2018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CA8CE-6213-4121-A0B1-8132779C2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056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38766-3C31-4CC0-9280-27DA81C7222D}" type="datetimeFigureOut">
              <a:rPr lang="en-US" smtClean="0"/>
              <a:t>12/1/2018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CA8CE-6213-4121-A0B1-8132779C2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453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38766-3C31-4CC0-9280-27DA81C7222D}" type="datetimeFigureOut">
              <a:rPr lang="en-US" smtClean="0"/>
              <a:t>12/1/2018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CA8CE-6213-4121-A0B1-8132779C2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413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38766-3C31-4CC0-9280-27DA81C7222D}" type="datetimeFigureOut">
              <a:rPr lang="en-US" smtClean="0"/>
              <a:t>12/1/2018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CA8CE-6213-4121-A0B1-8132779C2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640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38766-3C31-4CC0-9280-27DA81C7222D}" type="datetimeFigureOut">
              <a:rPr lang="en-US" smtClean="0"/>
              <a:t>12/1/2018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CA8CE-6213-4121-A0B1-8132779C2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741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38766-3C31-4CC0-9280-27DA81C7222D}" type="datetimeFigureOut">
              <a:rPr lang="en-US" smtClean="0"/>
              <a:t>12/1/2018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CA8CE-6213-4121-A0B1-8132779C2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653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38766-3C31-4CC0-9280-27DA81C7222D}" type="datetimeFigureOut">
              <a:rPr lang="en-US" smtClean="0"/>
              <a:t>12/1/2018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CA8CE-6213-4121-A0B1-8132779C2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378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38766-3C31-4CC0-9280-27DA81C7222D}" type="datetimeFigureOut">
              <a:rPr lang="en-US" smtClean="0"/>
              <a:t>12/1/2018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CA8CE-6213-4121-A0B1-8132779C2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97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38766-3C31-4CC0-9280-27DA81C7222D}" type="datetimeFigureOut">
              <a:rPr lang="en-US" smtClean="0"/>
              <a:t>12/1/2018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CA8CE-6213-4121-A0B1-8132779C2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38766-3C31-4CC0-9280-27DA81C7222D}" type="datetimeFigureOut">
              <a:rPr lang="en-US" smtClean="0"/>
              <a:t>12/1/2018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CA8CE-6213-4121-A0B1-8132779C2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646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38766-3C31-4CC0-9280-27DA81C7222D}" type="datetimeFigureOut">
              <a:rPr lang="en-US" smtClean="0"/>
              <a:t>12/1/2018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CA8CE-6213-4121-A0B1-8132779C2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73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738766-3C31-4CC0-9280-27DA81C7222D}" type="datetimeFigureOut">
              <a:rPr lang="en-US" smtClean="0"/>
              <a:t>12/1/2018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CA8CE-6213-4121-A0B1-8132779C2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61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74171" y="0"/>
            <a:ext cx="12017829" cy="6858000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SLIDE TOPIC OVERVIEW- BARBITURATES:</a:t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dirty="0" smtClean="0">
                <a:solidFill>
                  <a:schemeClr val="bg1"/>
                </a:solidFill>
              </a:rPr>
              <a:t>DEFINITION</a:t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smtClean="0">
                <a:solidFill>
                  <a:schemeClr val="bg1"/>
                </a:solidFill>
              </a:rPr>
              <a:t>   STREET NAMES</a:t>
            </a:r>
            <a:r>
              <a:rPr lang="en-GB" dirty="0">
                <a:solidFill>
                  <a:schemeClr val="bg1"/>
                </a:solidFill>
              </a:rPr>
              <a:t/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dirty="0" smtClean="0">
                <a:solidFill>
                  <a:schemeClr val="bg1"/>
                </a:solidFill>
              </a:rPr>
              <a:t>TYPES AVAILABLE IN THE U.S</a:t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dirty="0" smtClean="0">
                <a:solidFill>
                  <a:schemeClr val="bg1"/>
                </a:solidFill>
              </a:rPr>
              <a:t>BARBITURATES AND PREGNANCY </a:t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dirty="0" smtClean="0">
                <a:solidFill>
                  <a:schemeClr val="bg1"/>
                </a:solidFill>
              </a:rPr>
              <a:t>TYPES </a:t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dirty="0" smtClean="0">
                <a:solidFill>
                  <a:schemeClr val="bg1"/>
                </a:solidFill>
              </a:rPr>
              <a:t>STRUCTURE </a:t>
            </a:r>
            <a:r>
              <a:rPr lang="en-GB" dirty="0">
                <a:solidFill>
                  <a:schemeClr val="bg1"/>
                </a:solidFill>
              </a:rPr>
              <a:t/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dirty="0" smtClean="0">
                <a:solidFill>
                  <a:schemeClr val="bg1"/>
                </a:solidFill>
              </a:rPr>
              <a:t>DRUG ABUSE AND BARBITURATES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802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75657"/>
            <a:ext cx="9311951" cy="839756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Barbiturates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460032"/>
            <a:ext cx="9144000" cy="2006081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Hector Hernandez</a:t>
            </a:r>
          </a:p>
          <a:p>
            <a:pPr algn="l"/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Drug Control</a:t>
            </a:r>
          </a:p>
          <a:p>
            <a:pPr algn="l"/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Keiser University</a:t>
            </a:r>
          </a:p>
        </p:txBody>
      </p:sp>
    </p:spTree>
    <p:extLst>
      <p:ext uri="{BB962C8B-B14F-4D97-AF65-F5344CB8AC3E}">
        <p14:creationId xmlns:p14="http://schemas.microsoft.com/office/powerpoint/2010/main" val="266982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3145E79-19DE-490C-8F57-6CA5557B46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5" b="7926"/>
          <a:stretch/>
        </p:blipFill>
        <p:spPr>
          <a:xfrm>
            <a:off x="1311068" y="1615858"/>
            <a:ext cx="9569864" cy="47764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4698"/>
            <a:ext cx="9144000" cy="107053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b="1" dirty="0">
                <a:ln w="22225">
                  <a:solidFill>
                    <a:schemeClr val="tx1"/>
                  </a:solidFill>
                  <a:miter lim="800000"/>
                </a:ln>
              </a:rPr>
              <a:t>What </a:t>
            </a:r>
            <a:r>
              <a:rPr lang="en-US" sz="6700" b="1" dirty="0">
                <a:ln w="22225">
                  <a:solidFill>
                    <a:schemeClr val="tx1"/>
                  </a:solidFill>
                  <a:miter lim="800000"/>
                </a:ln>
              </a:rPr>
              <a:t>are</a:t>
            </a:r>
            <a:r>
              <a:rPr lang="en-US" sz="6000" b="1" dirty="0">
                <a:ln w="22225">
                  <a:solidFill>
                    <a:schemeClr val="tx1"/>
                  </a:solidFill>
                  <a:miter lim="800000"/>
                </a:ln>
              </a:rPr>
              <a:t> Barbiturates??</a:t>
            </a:r>
          </a:p>
        </p:txBody>
      </p:sp>
    </p:spTree>
    <p:extLst>
      <p:ext uri="{BB962C8B-B14F-4D97-AF65-F5344CB8AC3E}">
        <p14:creationId xmlns:p14="http://schemas.microsoft.com/office/powerpoint/2010/main" val="31595931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786" y="201337"/>
            <a:ext cx="11061517" cy="6330092"/>
          </a:xfrm>
        </p:spPr>
        <p:txBody>
          <a:bodyPr>
            <a:noAutofit/>
          </a:bodyPr>
          <a:lstStyle/>
          <a:p>
            <a:pPr marL="571500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Barbiturates</a:t>
            </a:r>
            <a:r>
              <a:rPr lang="fr-FR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central </a:t>
            </a:r>
            <a:r>
              <a:rPr lang="fr-FR" sz="4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nervous</a:t>
            </a:r>
            <a:r>
              <a:rPr lang="fr-FR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depressants</a:t>
            </a:r>
            <a:endParaRPr lang="fr-FR" sz="4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reduce the activity of nerves causing muscle relaxation</a:t>
            </a:r>
          </a:p>
          <a:p>
            <a:pPr marL="571500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Barbiturates are one of the older classes of medications.</a:t>
            </a:r>
          </a:p>
          <a:p>
            <a:pPr marL="457200" indent="-457200" algn="l">
              <a:lnSpc>
                <a:spcPct val="100000"/>
              </a:lnSpc>
              <a:buFont typeface="+mj-lt"/>
              <a:buAutoNum type="arabicPeriod"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lnSpc>
                <a:spcPct val="100000"/>
              </a:lnSpc>
              <a:buFont typeface="+mj-lt"/>
              <a:buAutoNum type="arabicPeriod"/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272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726" y="214604"/>
            <a:ext cx="11840547" cy="6428792"/>
          </a:xfrm>
        </p:spPr>
        <p:txBody>
          <a:bodyPr>
            <a:noAutofit/>
          </a:bodyPr>
          <a:lstStyle/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Barbiturates are medications used for treating headaches, insomnia, and seizures</a:t>
            </a: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Barbiturates affect gamma-aminobutyric acid (GABA), a neurotransmitter (chemical) that nerves use to communicate with one another.</a:t>
            </a:r>
          </a:p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837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17262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</a:rPr>
              <a:t>Street Names</a:t>
            </a:r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200" y="1498184"/>
            <a:ext cx="10515600" cy="5031706"/>
          </a:xfrm>
        </p:spPr>
        <p:txBody>
          <a:bodyPr>
            <a:no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Downers</a:t>
            </a:r>
          </a:p>
          <a:p>
            <a:r>
              <a:rPr lang="en-US" sz="4400" dirty="0" smtClean="0">
                <a:solidFill>
                  <a:schemeClr val="bg1"/>
                </a:solidFill>
              </a:rPr>
              <a:t>Blue heavens</a:t>
            </a:r>
          </a:p>
          <a:p>
            <a:r>
              <a:rPr lang="en-US" sz="4400" dirty="0" smtClean="0">
                <a:solidFill>
                  <a:schemeClr val="bg1"/>
                </a:solidFill>
              </a:rPr>
              <a:t>Blue velvet</a:t>
            </a:r>
          </a:p>
          <a:p>
            <a:r>
              <a:rPr lang="en-US" sz="4400" dirty="0" smtClean="0">
                <a:solidFill>
                  <a:schemeClr val="bg1"/>
                </a:solidFill>
              </a:rPr>
              <a:t>Yellow jackets</a:t>
            </a:r>
          </a:p>
          <a:p>
            <a:r>
              <a:rPr lang="en-US" sz="4400" dirty="0" smtClean="0">
                <a:solidFill>
                  <a:schemeClr val="bg1"/>
                </a:solidFill>
              </a:rPr>
              <a:t>Mexican yellows</a:t>
            </a:r>
          </a:p>
          <a:p>
            <a:r>
              <a:rPr lang="en-US" sz="4400" dirty="0" smtClean="0">
                <a:solidFill>
                  <a:schemeClr val="bg1"/>
                </a:solidFill>
              </a:rPr>
              <a:t>Purple hearts</a:t>
            </a:r>
          </a:p>
          <a:p>
            <a:r>
              <a:rPr lang="en-US" sz="4400" dirty="0" smtClean="0">
                <a:solidFill>
                  <a:schemeClr val="bg1"/>
                </a:solidFill>
              </a:rPr>
              <a:t>Goof balls</a:t>
            </a:r>
            <a:endParaRPr 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057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486" y="2679117"/>
            <a:ext cx="11952514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https://www.youtube.com/watch?v=ht_8EXzCfWg</a:t>
            </a:r>
          </a:p>
        </p:txBody>
      </p:sp>
    </p:spTree>
    <p:extLst>
      <p:ext uri="{BB962C8B-B14F-4D97-AF65-F5344CB8AC3E}">
        <p14:creationId xmlns:p14="http://schemas.microsoft.com/office/powerpoint/2010/main" val="2986622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0208"/>
            <a:ext cx="10515600" cy="1252604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Barbiturates Available in the US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C8808A4-3029-4417-A36E-2AD85D2F1C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1490598"/>
            <a:ext cx="5636713" cy="5140064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Amobarbital (Amytal)</a:t>
            </a:r>
          </a:p>
          <a:p>
            <a:pPr>
              <a:lnSpc>
                <a:spcPct val="170000"/>
              </a:lnSpc>
            </a:pP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Butabarbital</a:t>
            </a: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Butisol</a:t>
            </a: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70000"/>
              </a:lnSpc>
            </a:pP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Pentobarbital (Nembutal)</a:t>
            </a:r>
          </a:p>
          <a:p>
            <a:pPr lvl="0">
              <a:lnSpc>
                <a:spcPct val="150000"/>
              </a:lnSpc>
            </a:pP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Belladonna and phenobarbital (</a:t>
            </a:r>
            <a:r>
              <a:rPr lang="en-US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Donnatal</a:t>
            </a: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601A765-41F0-4FAD-B409-8957E9C953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336089" y="1590806"/>
            <a:ext cx="6676372" cy="503985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Secobarbital (</a:t>
            </a:r>
            <a:r>
              <a:rPr lang="en-US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Seconal</a:t>
            </a: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Butalbital/acetaminophen/caffeine (</a:t>
            </a:r>
            <a:r>
              <a:rPr lang="en-US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Esgic</a:t>
            </a: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Fioricet</a:t>
            </a: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Butalbital/aspirin/caffeine (</a:t>
            </a:r>
            <a:r>
              <a:rPr lang="en-US" sz="3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Fiorinal</a:t>
            </a: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Ascomp</a:t>
            </a: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Fortabs</a:t>
            </a: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42755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95943"/>
            <a:ext cx="10515600" cy="1035698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Common Side Effects of Barbiturates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600" y="1327759"/>
            <a:ext cx="5894939" cy="514379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Dizziness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Lightheadedness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Sedation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Headache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Vomiting</a:t>
            </a:r>
          </a:p>
          <a:p>
            <a:pPr>
              <a:lnSpc>
                <a:spcPct val="150000"/>
              </a:lnSpc>
            </a:pP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39997" y="1327759"/>
            <a:ext cx="5894939" cy="514379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Abdominal pain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Nausea</a:t>
            </a:r>
          </a:p>
          <a:p>
            <a:pPr marL="0" indent="0">
              <a:lnSpc>
                <a:spcPct val="150000"/>
              </a:lnSpc>
              <a:buNone/>
            </a:pP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409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666F6C-4F39-43D9-A4BC-D7552C88C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12" y="2427191"/>
            <a:ext cx="11821886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https://www.youtube.com/watch?v=MzWIJDF6-vA</a:t>
            </a:r>
          </a:p>
        </p:txBody>
      </p:sp>
    </p:spTree>
    <p:extLst>
      <p:ext uri="{BB962C8B-B14F-4D97-AF65-F5344CB8AC3E}">
        <p14:creationId xmlns:p14="http://schemas.microsoft.com/office/powerpoint/2010/main" val="1311023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265" y="382556"/>
            <a:ext cx="11725470" cy="942391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Types of barbiturates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265" y="1324947"/>
            <a:ext cx="11779195" cy="5430416"/>
          </a:xfrm>
        </p:spPr>
        <p:txBody>
          <a:bodyPr>
            <a:normAutofit fontScale="92500" lnSpcReduction="20000"/>
          </a:bodyPr>
          <a:lstStyle/>
          <a:p>
            <a:pPr marL="685800" indent="-6858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4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Amobarbital and pentobarbital are available as injections.</a:t>
            </a:r>
          </a:p>
          <a:p>
            <a:pPr marL="685800" indent="-6858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4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Butabarbital</a:t>
            </a:r>
            <a:r>
              <a:rPr lang="en-US" sz="4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phenobarbital, belladonna and phenobarbital, are available as tablets.</a:t>
            </a:r>
          </a:p>
          <a:p>
            <a:pPr marL="685800" indent="-6858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4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Butalbital/acetaminophen/caffeine, butalbital/aspirin/caffeine, and secobarbital are available as capsules.</a:t>
            </a:r>
          </a:p>
          <a:p>
            <a:pPr marL="685800" indent="-6858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4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Butabarbital</a:t>
            </a:r>
            <a:r>
              <a:rPr lang="en-US" sz="4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phenobarbital, belladonna and phenobarbital, are available as oral liquids.</a:t>
            </a:r>
            <a:endParaRPr lang="en-US" sz="4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085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CCF6E7-4401-45FE-AD99-66551FDD0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567" y="162839"/>
            <a:ext cx="11482488" cy="1265128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Barbiturates During Pregnancy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526F343-A86A-45A8-901D-21E0AB857D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1427967"/>
            <a:ext cx="12192000" cy="535872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Amobarbital, Phenobarbital, Pentobarbital, Secobarbital should not be used during pregnancy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FDA has listed belladonna, Butalbital/Acetaminophen/Caffeine as no evidence of safe and effective use of Barbiturates established for pregnant women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Risk to the infant cannot be ruled out. It is not known whether barbiturates enter breast milk</a:t>
            </a:r>
          </a:p>
        </p:txBody>
      </p:sp>
    </p:spTree>
    <p:extLst>
      <p:ext uri="{BB962C8B-B14F-4D97-AF65-F5344CB8AC3E}">
        <p14:creationId xmlns:p14="http://schemas.microsoft.com/office/powerpoint/2010/main" val="23318589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D5E30B-26DD-4C70-AC07-1A1E56AE1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67" y="1792708"/>
            <a:ext cx="11999167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https://www.youtube.com/watch?v=kvSqNnhnKgQ</a:t>
            </a:r>
          </a:p>
        </p:txBody>
      </p:sp>
    </p:spTree>
    <p:extLst>
      <p:ext uri="{BB962C8B-B14F-4D97-AF65-F5344CB8AC3E}">
        <p14:creationId xmlns:p14="http://schemas.microsoft.com/office/powerpoint/2010/main" val="955977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0152" y="0"/>
            <a:ext cx="10515600" cy="1090188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S</a:t>
            </a:r>
            <a:r>
              <a:rPr lang="en-GB" dirty="0" smtClean="0">
                <a:solidFill>
                  <a:schemeClr val="bg1"/>
                </a:solidFill>
              </a:rPr>
              <a:t>tructure Of Barbiturates 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C:\Users\PETER MBUGUA\Desktop\Screenshot_20181201-092723~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2" y="1081825"/>
            <a:ext cx="11938716" cy="577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8662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293600" cy="1325563"/>
          </a:xfrm>
        </p:spPr>
        <p:txBody>
          <a:bodyPr>
            <a:normAutofit/>
          </a:bodyPr>
          <a:lstStyle/>
          <a:p>
            <a:pPr fontAlgn="base"/>
            <a:r>
              <a:rPr lang="en-US" b="1" dirty="0" smtClean="0">
                <a:solidFill>
                  <a:schemeClr val="bg1"/>
                </a:solidFill>
              </a:rPr>
              <a:t>Diseases treated by Barbiturates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-1" y="1509486"/>
            <a:ext cx="12046857" cy="53485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Epilepsy</a:t>
            </a:r>
          </a:p>
          <a:p>
            <a:pPr marL="0" indent="0">
              <a:buNone/>
            </a:pPr>
            <a:r>
              <a:rPr lang="en-GB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Acute migraines</a:t>
            </a:r>
          </a:p>
          <a:p>
            <a:pPr marL="0" indent="0">
              <a:buNone/>
            </a:pPr>
            <a:r>
              <a:rPr lang="en-GB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Anaesthesia</a:t>
            </a:r>
          </a:p>
          <a:p>
            <a:pPr marL="0" indent="0">
              <a:buNone/>
            </a:pPr>
            <a:r>
              <a:rPr lang="en-GB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Cluster Headaches </a:t>
            </a:r>
          </a:p>
          <a:p>
            <a:pPr marL="0" indent="0">
              <a:buNone/>
            </a:pPr>
            <a:endParaRPr lang="en-GB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GB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It can also be used in assisted suicide by doctors or by government for capital punishment</a:t>
            </a:r>
          </a:p>
        </p:txBody>
      </p:sp>
    </p:spTree>
    <p:extLst>
      <p:ext uri="{BB962C8B-B14F-4D97-AF65-F5344CB8AC3E}">
        <p14:creationId xmlns:p14="http://schemas.microsoft.com/office/powerpoint/2010/main" val="5116116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Barbiturates overdose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0" y="1825624"/>
            <a:ext cx="11353800" cy="5032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Some of the symptoms that are witnessed immediately after overdose include lack of coordination,  drowsiness, staggering, poor judgement, shallow breathing and difficulty in thinking</a:t>
            </a:r>
          </a:p>
          <a:p>
            <a:pPr marL="0" indent="0">
              <a:buNone/>
            </a:pPr>
            <a:r>
              <a:rPr lang="en-GB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 severe cases of overdose, the patient might be in a coma or even die</a:t>
            </a:r>
          </a:p>
        </p:txBody>
      </p:sp>
    </p:spTree>
    <p:extLst>
      <p:ext uri="{BB962C8B-B14F-4D97-AF65-F5344CB8AC3E}">
        <p14:creationId xmlns:p14="http://schemas.microsoft.com/office/powerpoint/2010/main" val="4815181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TOLERANCE AND BARBITURATES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640114"/>
            <a:ext cx="11785600" cy="52178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Regular use of barbiturates may cause one to develop tolerance</a:t>
            </a:r>
          </a:p>
          <a:p>
            <a:pPr marL="0" indent="0">
              <a:buNone/>
            </a:pPr>
            <a:r>
              <a:rPr lang="en-GB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This occurs when people have used these drugs for a long period of time</a:t>
            </a:r>
          </a:p>
          <a:p>
            <a:pPr marL="0" indent="0">
              <a:buNone/>
            </a:pPr>
            <a:r>
              <a:rPr lang="en-GB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Withdrawal can be a complicated process especially if one has used them for over 10 years</a:t>
            </a:r>
          </a:p>
          <a:p>
            <a:pPr marL="0" indent="0">
              <a:buNone/>
            </a:pPr>
            <a:r>
              <a:rPr lang="en-GB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Helping patients recover from the use of barbiturates includes treatment with benzodiazepine</a:t>
            </a:r>
            <a:endParaRPr lang="en-GB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740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C70A3F-F879-4C2C-9FB5-B23E6E946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513" y="802433"/>
            <a:ext cx="11252719" cy="153022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Substance Abuse and Mental Health Services Administration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1AD3107-0E93-486B-AB5D-86F2693B04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2512" y="2668555"/>
            <a:ext cx="11252720" cy="3713584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SAMHSA’s National Helpline – 1-800-662-HELP (4357)</a:t>
            </a:r>
          </a:p>
          <a:p>
            <a:pPr algn="l"/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service is confidential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 24/7, 365 days a year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first quarter of 2018, the Helpline received an average of 68,683 calls per month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Information service, in English and Spanish, for individuals and family members facing mental and/or substance use disorders.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7638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0589" y="410547"/>
            <a:ext cx="11756570" cy="6214188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References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pPr lvl="0" algn="l"/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C. (2014, May 14). National Helpline. Retrieved from https://www.samhsa.gov/ find-help/national-helpline</a:t>
            </a:r>
          </a:p>
          <a:p>
            <a:pPr lvl="0" algn="l"/>
            <a:endParaRPr lang="en-US" sz="1600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lvl="0" algn="l"/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DEA / Drug Fact Sheets. (n.d.). Retrieved from h ttps://www.dea.gov/druginfo/factsheets.shtml</a:t>
            </a:r>
          </a:p>
          <a:p>
            <a:pPr algn="l"/>
            <a:endParaRPr lang="en-US" sz="1600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l"/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Martini, T., Coon, D. L., &amp; Mitterer, J. O. (2019). </a:t>
            </a:r>
            <a:r>
              <a:rPr lang="en-US" sz="1600" i="1" dirty="0">
                <a:solidFill>
                  <a:schemeClr val="bg1"/>
                </a:solidFill>
                <a:cs typeface="Times New Roman" panose="02020603050405020304" pitchFamily="18" charset="0"/>
              </a:rPr>
              <a:t>Introduction to psychology: Gateways to mind and behavior</a:t>
            </a:r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. Australia: Cengage.</a:t>
            </a:r>
          </a:p>
          <a:p>
            <a:pPr algn="l"/>
            <a:endParaRPr lang="en-US" sz="1600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l"/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National Institute on Drug Abuse. (n.d.). </a:t>
            </a:r>
            <a:r>
              <a:rPr lang="en-US" sz="1600" i="1" dirty="0">
                <a:solidFill>
                  <a:schemeClr val="bg1"/>
                </a:solidFill>
                <a:cs typeface="Times New Roman" panose="02020603050405020304" pitchFamily="18" charset="0"/>
              </a:rPr>
              <a:t>Methamphetamine</a:t>
            </a:r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. Retrieved from https://www.drugabuse. 	gov/publications/drugfacts/methamphetamine</a:t>
            </a:r>
          </a:p>
          <a:p>
            <a:pPr algn="l"/>
            <a:endParaRPr lang="en-US" sz="1600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lvl="0" algn="l"/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National Research Council (US) Committee on Substance Abuse Prevention Research. (1993, January 01). </a:t>
            </a:r>
            <a:r>
              <a:rPr lang="en-US" sz="1600" i="1" dirty="0">
                <a:solidFill>
                  <a:schemeClr val="bg1"/>
                </a:solidFill>
                <a:cs typeface="Times New Roman" panose="02020603050405020304" pitchFamily="18" charset="0"/>
              </a:rPr>
              <a:t>Illicit Drug Use in the United States</a:t>
            </a:r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. 	Retrieved from https://www.ncbi.nlm.nih.gov/books/NBK234579/</a:t>
            </a:r>
          </a:p>
          <a:p>
            <a:pPr lvl="0" algn="l"/>
            <a:endParaRPr lang="en-US" sz="1600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l"/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The Origins of Illegal Drugs in the United States. (2013, January 26). Retrieved from https://www.drugrehab.us/news/illegal-drugs-united-	states</a:t>
            </a:r>
          </a:p>
          <a:p>
            <a:pPr lvl="0" algn="l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24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501</Words>
  <Application>Microsoft Office PowerPoint</Application>
  <PresentationFormat>Custom</PresentationFormat>
  <Paragraphs>85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TOPIC OVERVIEW- BARBITURATES: DEFINITION     STREET NAMES TYPES AVAILABLE IN THE U.S BARBITURATES AND PREGNANCY  TYPES  STRUCTURE  DRUG ABUSE AND BARBITURATES</vt:lpstr>
      <vt:lpstr>Barbiturates</vt:lpstr>
      <vt:lpstr>What are Barbiturates??</vt:lpstr>
      <vt:lpstr>PowerPoint Presentation</vt:lpstr>
      <vt:lpstr>PowerPoint Presentation</vt:lpstr>
      <vt:lpstr>Street Names</vt:lpstr>
      <vt:lpstr>https://www.youtube.com/watch?v=ht_8EXzCfWg</vt:lpstr>
      <vt:lpstr>Barbiturates Available in the US </vt:lpstr>
      <vt:lpstr>Common Side Effects of Barbiturates</vt:lpstr>
      <vt:lpstr>https://www.youtube.com/watch?v=MzWIJDF6-vA</vt:lpstr>
      <vt:lpstr>Types of barbiturates</vt:lpstr>
      <vt:lpstr>Barbiturates During Pregnancy</vt:lpstr>
      <vt:lpstr>https://www.youtube.com/watch?v=kvSqNnhnKgQ</vt:lpstr>
      <vt:lpstr>Structure Of Barbiturates </vt:lpstr>
      <vt:lpstr>Diseases treated by Barbiturates </vt:lpstr>
      <vt:lpstr>Barbiturates overdose </vt:lpstr>
      <vt:lpstr>TOLERANCE AND BARBITURATES </vt:lpstr>
      <vt:lpstr>Substance Abuse and Mental Health Services Administration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Mireya Hernandez Leyton</dc:creator>
  <cp:lastModifiedBy>PETER MBUGUA</cp:lastModifiedBy>
  <cp:revision>16</cp:revision>
  <dcterms:created xsi:type="dcterms:W3CDTF">2018-10-28T22:24:49Z</dcterms:created>
  <dcterms:modified xsi:type="dcterms:W3CDTF">2018-12-01T07:15:53Z</dcterms:modified>
</cp:coreProperties>
</file>